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2" r:id="rId8"/>
    <p:sldId id="260" r:id="rId9"/>
    <p:sldId id="259" r:id="rId10"/>
    <p:sldId id="261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73286C-CD83-4E81-8F44-6D3C9F2CA27A}" v="19" dt="2019-05-20T12:36:11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E8069BCA-F6D7-4AA4-973A-4D11314FED3A}"/>
  </pc:docChgLst>
  <pc:docChgLst>
    <pc:chgData name="SMITH, IAN" userId="73eb2fb1-b3a4-4e90-80e6-12b1d2e702a9" providerId="ADAL" clId="{C073286C-CD83-4E81-8F44-6D3C9F2CA27A}"/>
    <pc:docChg chg="custSel addSld delSld modSld sldOrd">
      <pc:chgData name="SMITH, IAN" userId="73eb2fb1-b3a4-4e90-80e6-12b1d2e702a9" providerId="ADAL" clId="{C073286C-CD83-4E81-8F44-6D3C9F2CA27A}" dt="2019-05-20T13:35:57.977" v="1563" actId="20577"/>
      <pc:docMkLst>
        <pc:docMk/>
      </pc:docMkLst>
      <pc:sldChg chg="modSp">
        <pc:chgData name="SMITH, IAN" userId="73eb2fb1-b3a4-4e90-80e6-12b1d2e702a9" providerId="ADAL" clId="{C073286C-CD83-4E81-8F44-6D3C9F2CA27A}" dt="2019-05-14T11:41:16.923" v="499" actId="114"/>
        <pc:sldMkLst>
          <pc:docMk/>
          <pc:sldMk cId="183757332" sldId="257"/>
        </pc:sldMkLst>
        <pc:spChg chg="mod">
          <ac:chgData name="SMITH, IAN" userId="73eb2fb1-b3a4-4e90-80e6-12b1d2e702a9" providerId="ADAL" clId="{C073286C-CD83-4E81-8F44-6D3C9F2CA27A}" dt="2019-05-14T11:41:16.923" v="499" actId="114"/>
          <ac:spMkLst>
            <pc:docMk/>
            <pc:sldMk cId="183757332" sldId="257"/>
            <ac:spMk id="3" creationId="{00000000-0000-0000-0000-000000000000}"/>
          </ac:spMkLst>
        </pc:spChg>
      </pc:sldChg>
      <pc:sldChg chg="modSp">
        <pc:chgData name="SMITH, IAN" userId="73eb2fb1-b3a4-4e90-80e6-12b1d2e702a9" providerId="ADAL" clId="{C073286C-CD83-4E81-8F44-6D3C9F2CA27A}" dt="2019-05-10T12:48:38.507" v="468" actId="27636"/>
        <pc:sldMkLst>
          <pc:docMk/>
          <pc:sldMk cId="2145743309" sldId="258"/>
        </pc:sldMkLst>
        <pc:spChg chg="mod">
          <ac:chgData name="SMITH, IAN" userId="73eb2fb1-b3a4-4e90-80e6-12b1d2e702a9" providerId="ADAL" clId="{C073286C-CD83-4E81-8F44-6D3C9F2CA27A}" dt="2019-05-10T12:48:38.507" v="468" actId="27636"/>
          <ac:spMkLst>
            <pc:docMk/>
            <pc:sldMk cId="2145743309" sldId="258"/>
            <ac:spMk id="3" creationId="{00000000-0000-0000-0000-000000000000}"/>
          </ac:spMkLst>
        </pc:spChg>
      </pc:sldChg>
      <pc:sldChg chg="modSp">
        <pc:chgData name="SMITH, IAN" userId="73eb2fb1-b3a4-4e90-80e6-12b1d2e702a9" providerId="ADAL" clId="{C073286C-CD83-4E81-8F44-6D3C9F2CA27A}" dt="2019-05-10T12:49:21.260" v="475" actId="20577"/>
        <pc:sldMkLst>
          <pc:docMk/>
          <pc:sldMk cId="3168814447" sldId="259"/>
        </pc:sldMkLst>
        <pc:spChg chg="mod">
          <ac:chgData name="SMITH, IAN" userId="73eb2fb1-b3a4-4e90-80e6-12b1d2e702a9" providerId="ADAL" clId="{C073286C-CD83-4E81-8F44-6D3C9F2CA27A}" dt="2019-05-10T12:49:21.260" v="475" actId="20577"/>
          <ac:spMkLst>
            <pc:docMk/>
            <pc:sldMk cId="3168814447" sldId="259"/>
            <ac:spMk id="2" creationId="{E8F3FEF9-AC02-4667-A23C-94656D553E89}"/>
          </ac:spMkLst>
        </pc:spChg>
      </pc:sldChg>
      <pc:sldChg chg="modSp ord">
        <pc:chgData name="SMITH, IAN" userId="73eb2fb1-b3a4-4e90-80e6-12b1d2e702a9" providerId="ADAL" clId="{C073286C-CD83-4E81-8F44-6D3C9F2CA27A}" dt="2019-05-10T12:49:17.238" v="473" actId="20577"/>
        <pc:sldMkLst>
          <pc:docMk/>
          <pc:sldMk cId="755159678" sldId="260"/>
        </pc:sldMkLst>
        <pc:spChg chg="mod">
          <ac:chgData name="SMITH, IAN" userId="73eb2fb1-b3a4-4e90-80e6-12b1d2e702a9" providerId="ADAL" clId="{C073286C-CD83-4E81-8F44-6D3C9F2CA27A}" dt="2019-05-10T12:49:17.238" v="473" actId="20577"/>
          <ac:spMkLst>
            <pc:docMk/>
            <pc:sldMk cId="755159678" sldId="260"/>
            <ac:spMk id="2" creationId="{1CDAEC20-CC97-4281-9871-990AB9FD8940}"/>
          </ac:spMkLst>
        </pc:spChg>
      </pc:sldChg>
      <pc:sldChg chg="modSp">
        <pc:chgData name="SMITH, IAN" userId="73eb2fb1-b3a4-4e90-80e6-12b1d2e702a9" providerId="ADAL" clId="{C073286C-CD83-4E81-8F44-6D3C9F2CA27A}" dt="2019-05-17T13:40:04.095" v="1207" actId="20577"/>
        <pc:sldMkLst>
          <pc:docMk/>
          <pc:sldMk cId="533449367" sldId="261"/>
        </pc:sldMkLst>
        <pc:spChg chg="mod">
          <ac:chgData name="SMITH, IAN" userId="73eb2fb1-b3a4-4e90-80e6-12b1d2e702a9" providerId="ADAL" clId="{C073286C-CD83-4E81-8F44-6D3C9F2CA27A}" dt="2019-05-10T12:49:37.802" v="479" actId="20577"/>
          <ac:spMkLst>
            <pc:docMk/>
            <pc:sldMk cId="533449367" sldId="261"/>
            <ac:spMk id="2" creationId="{038DEAC4-099A-474A-BE92-F06B8916E500}"/>
          </ac:spMkLst>
        </pc:spChg>
        <pc:spChg chg="mod">
          <ac:chgData name="SMITH, IAN" userId="73eb2fb1-b3a4-4e90-80e6-12b1d2e702a9" providerId="ADAL" clId="{C073286C-CD83-4E81-8F44-6D3C9F2CA27A}" dt="2019-05-17T13:40:04.095" v="1207" actId="20577"/>
          <ac:spMkLst>
            <pc:docMk/>
            <pc:sldMk cId="533449367" sldId="261"/>
            <ac:spMk id="3" creationId="{50C9A049-266C-41B8-959B-616945B1F0AD}"/>
          </ac:spMkLst>
        </pc:spChg>
      </pc:sldChg>
      <pc:sldChg chg="modSp add">
        <pc:chgData name="SMITH, IAN" userId="73eb2fb1-b3a4-4e90-80e6-12b1d2e702a9" providerId="ADAL" clId="{C073286C-CD83-4E81-8F44-6D3C9F2CA27A}" dt="2019-05-10T12:46:23.853" v="346" actId="20577"/>
        <pc:sldMkLst>
          <pc:docMk/>
          <pc:sldMk cId="1808694720" sldId="262"/>
        </pc:sldMkLst>
        <pc:spChg chg="mod">
          <ac:chgData name="SMITH, IAN" userId="73eb2fb1-b3a4-4e90-80e6-12b1d2e702a9" providerId="ADAL" clId="{C073286C-CD83-4E81-8F44-6D3C9F2CA27A}" dt="2019-05-10T12:44:09.993" v="112" actId="20577"/>
          <ac:spMkLst>
            <pc:docMk/>
            <pc:sldMk cId="1808694720" sldId="262"/>
            <ac:spMk id="2" creationId="{00000000-0000-0000-0000-000000000000}"/>
          </ac:spMkLst>
        </pc:spChg>
        <pc:spChg chg="mod">
          <ac:chgData name="SMITH, IAN" userId="73eb2fb1-b3a4-4e90-80e6-12b1d2e702a9" providerId="ADAL" clId="{C073286C-CD83-4E81-8F44-6D3C9F2CA27A}" dt="2019-05-10T12:46:23.853" v="346" actId="20577"/>
          <ac:spMkLst>
            <pc:docMk/>
            <pc:sldMk cId="1808694720" sldId="262"/>
            <ac:spMk id="3" creationId="{00000000-0000-0000-0000-000000000000}"/>
          </ac:spMkLst>
        </pc:spChg>
      </pc:sldChg>
      <pc:sldChg chg="modSp add">
        <pc:chgData name="SMITH, IAN" userId="73eb2fb1-b3a4-4e90-80e6-12b1d2e702a9" providerId="ADAL" clId="{C073286C-CD83-4E81-8F44-6D3C9F2CA27A}" dt="2019-05-17T13:20:45.416" v="1029" actId="20577"/>
        <pc:sldMkLst>
          <pc:docMk/>
          <pc:sldMk cId="996731243" sldId="263"/>
        </pc:sldMkLst>
        <pc:spChg chg="mod">
          <ac:chgData name="SMITH, IAN" userId="73eb2fb1-b3a4-4e90-80e6-12b1d2e702a9" providerId="ADAL" clId="{C073286C-CD83-4E81-8F44-6D3C9F2CA27A}" dt="2019-05-17T13:19:10.257" v="763"/>
          <ac:spMkLst>
            <pc:docMk/>
            <pc:sldMk cId="996731243" sldId="263"/>
            <ac:spMk id="2" creationId="{C122B088-3217-4541-B413-ADC28A10A42B}"/>
          </ac:spMkLst>
        </pc:spChg>
        <pc:spChg chg="mod">
          <ac:chgData name="SMITH, IAN" userId="73eb2fb1-b3a4-4e90-80e6-12b1d2e702a9" providerId="ADAL" clId="{C073286C-CD83-4E81-8F44-6D3C9F2CA27A}" dt="2019-05-17T13:20:45.416" v="1029" actId="20577"/>
          <ac:spMkLst>
            <pc:docMk/>
            <pc:sldMk cId="996731243" sldId="263"/>
            <ac:spMk id="3" creationId="{77EAFF7F-F787-476C-A11A-793BFE2D2429}"/>
          </ac:spMkLst>
        </pc:spChg>
      </pc:sldChg>
      <pc:sldChg chg="modSp add">
        <pc:chgData name="SMITH, IAN" userId="73eb2fb1-b3a4-4e90-80e6-12b1d2e702a9" providerId="ADAL" clId="{C073286C-CD83-4E81-8F44-6D3C9F2CA27A}" dt="2019-05-20T13:35:57.977" v="1563" actId="20577"/>
        <pc:sldMkLst>
          <pc:docMk/>
          <pc:sldMk cId="3051035812" sldId="264"/>
        </pc:sldMkLst>
        <pc:spChg chg="mod">
          <ac:chgData name="SMITH, IAN" userId="73eb2fb1-b3a4-4e90-80e6-12b1d2e702a9" providerId="ADAL" clId="{C073286C-CD83-4E81-8F44-6D3C9F2CA27A}" dt="2019-05-20T12:36:16.197" v="1217" actId="20577"/>
          <ac:spMkLst>
            <pc:docMk/>
            <pc:sldMk cId="3051035812" sldId="264"/>
            <ac:spMk id="2" creationId="{2C7144BB-742E-4C12-84A2-89AAC326A9A7}"/>
          </ac:spMkLst>
        </pc:spChg>
        <pc:spChg chg="mod">
          <ac:chgData name="SMITH, IAN" userId="73eb2fb1-b3a4-4e90-80e6-12b1d2e702a9" providerId="ADAL" clId="{C073286C-CD83-4E81-8F44-6D3C9F2CA27A}" dt="2019-05-20T13:35:57.977" v="1563" actId="20577"/>
          <ac:spMkLst>
            <pc:docMk/>
            <pc:sldMk cId="3051035812" sldId="264"/>
            <ac:spMk id="3" creationId="{CBB639A1-5BF2-4AC7-ABC1-69D7DCFB7A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1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8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2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3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2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7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6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9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CED8-76B7-473F-B63F-B25B2730E174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9DE73-72D0-45DA-9A57-83884B6C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5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ysicsclassroom.com/mmedia/energy/pe.cf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Mechanical Energy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  <a:p>
            <a:r>
              <a:rPr lang="en-US" dirty="0"/>
              <a:t>What makes it change?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8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 Energy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total amount of (macroscopic) </a:t>
            </a:r>
            <a:r>
              <a:rPr lang="en-US" b="1" dirty="0"/>
              <a:t>kinetic</a:t>
            </a:r>
            <a:r>
              <a:rPr lang="en-US" dirty="0"/>
              <a:t> </a:t>
            </a:r>
            <a:r>
              <a:rPr lang="en-US" i="1" u="sng" dirty="0"/>
              <a:t>and</a:t>
            </a:r>
            <a:r>
              <a:rPr lang="en-US" dirty="0"/>
              <a:t> (gravitational) </a:t>
            </a:r>
            <a:r>
              <a:rPr lang="en-US" b="1" dirty="0"/>
              <a:t>potential</a:t>
            </a:r>
            <a:r>
              <a:rPr lang="en-US" dirty="0"/>
              <a:t> energy</a:t>
            </a:r>
          </a:p>
          <a:p>
            <a:r>
              <a:rPr lang="en-US" dirty="0"/>
              <a:t>Changed when an external* force does work on a “system”</a:t>
            </a:r>
          </a:p>
          <a:p>
            <a:r>
              <a:rPr lang="en-US" dirty="0"/>
              <a:t>Conserved when no external forces do work</a:t>
            </a:r>
          </a:p>
          <a:p>
            <a:r>
              <a:rPr lang="en-US" dirty="0" err="1"/>
              <a:t>PE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KE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W</a:t>
            </a:r>
            <a:r>
              <a:rPr lang="en-US" baseline="-25000" dirty="0" err="1"/>
              <a:t>ext</a:t>
            </a:r>
            <a:r>
              <a:rPr lang="en-US" dirty="0"/>
              <a:t>= </a:t>
            </a:r>
            <a:r>
              <a:rPr lang="en-US" dirty="0" err="1"/>
              <a:t>PE</a:t>
            </a:r>
            <a:r>
              <a:rPr lang="en-US" baseline="-25000" dirty="0" err="1"/>
              <a:t>f</a:t>
            </a:r>
            <a:r>
              <a:rPr lang="en-US" dirty="0"/>
              <a:t> + Ke</a:t>
            </a:r>
            <a:r>
              <a:rPr lang="en-US" baseline="-25000" dirty="0"/>
              <a:t>f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baseline="-25000" dirty="0"/>
              <a:t>* ALL our mechanical forces are EXTERNAL except the force of gravity)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(fairly good) Examples of Mechanical energy being conserved…(</a:t>
            </a:r>
            <a:r>
              <a:rPr lang="en-US" dirty="0" err="1"/>
              <a:t>W</a:t>
            </a:r>
            <a:r>
              <a:rPr lang="en-US" baseline="-25000" dirty="0" err="1"/>
              <a:t>ext</a:t>
            </a:r>
            <a:r>
              <a:rPr lang="en-US" dirty="0"/>
              <a:t>= 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err="1"/>
              <a:t>PE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KE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W</a:t>
            </a:r>
            <a:r>
              <a:rPr lang="en-US" baseline="-25000" dirty="0" err="1"/>
              <a:t>ext</a:t>
            </a:r>
            <a:r>
              <a:rPr lang="en-US" dirty="0"/>
              <a:t>= </a:t>
            </a:r>
            <a:r>
              <a:rPr lang="en-US" dirty="0" err="1"/>
              <a:t>PE</a:t>
            </a:r>
            <a:r>
              <a:rPr lang="en-US" baseline="-25000" dirty="0" err="1"/>
              <a:t>f</a:t>
            </a:r>
            <a:r>
              <a:rPr lang="en-US" dirty="0"/>
              <a:t> + </a:t>
            </a:r>
            <a:r>
              <a:rPr lang="en-US" dirty="0" err="1"/>
              <a:t>KE</a:t>
            </a:r>
            <a:r>
              <a:rPr lang="en-US" baseline="-25000" dirty="0" err="1"/>
              <a:t>f</a:t>
            </a:r>
            <a:endParaRPr lang="en-US" baseline="-25000" dirty="0"/>
          </a:p>
          <a:p>
            <a:pPr>
              <a:buFont typeface="Arial" charset="0"/>
              <a:buChar char="•"/>
            </a:pPr>
            <a:r>
              <a:rPr lang="en-US" dirty="0"/>
              <a:t>Swinging pendulums</a:t>
            </a:r>
          </a:p>
          <a:p>
            <a:pPr>
              <a:buFont typeface="Arial" charset="0"/>
              <a:buChar char="•"/>
            </a:pPr>
            <a:r>
              <a:rPr lang="en-US" dirty="0"/>
              <a:t>Roller coasters</a:t>
            </a:r>
          </a:p>
          <a:p>
            <a:pPr>
              <a:buFont typeface="Arial" charset="0"/>
              <a:buChar char="•"/>
            </a:pPr>
            <a:r>
              <a:rPr lang="en-US" dirty="0"/>
              <a:t>Water slides</a:t>
            </a:r>
          </a:p>
          <a:p>
            <a:pPr>
              <a:buFont typeface="Arial" charset="0"/>
              <a:buChar char="•"/>
            </a:pPr>
            <a:r>
              <a:rPr lang="en-US" dirty="0"/>
              <a:t>Sleds on icy hills</a:t>
            </a:r>
          </a:p>
          <a:p>
            <a:pPr>
              <a:buFont typeface="Arial" charset="0"/>
              <a:buChar char="•"/>
            </a:pPr>
            <a:r>
              <a:rPr lang="en-US" dirty="0"/>
              <a:t>Coasting down a small hill on a bike while tucking and wearing those silly looking lycra shirts and shorts</a:t>
            </a:r>
          </a:p>
          <a:p>
            <a:pPr>
              <a:buFont typeface="Arial" charset="0"/>
              <a:buChar char="•"/>
            </a:pPr>
            <a:r>
              <a:rPr lang="en-US" dirty="0">
                <a:hlinkClick r:id="rId2"/>
              </a:rPr>
              <a:t>https://www.physicsclassroom.com/mmedia/energy/pe.cfm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4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Examples of Mechanical energy NOT being conserved…(</a:t>
                </a:r>
                <a:r>
                  <a:rPr lang="en-US" dirty="0" err="1"/>
                  <a:t>W</a:t>
                </a:r>
                <a:r>
                  <a:rPr lang="en-US" baseline="-25000" dirty="0" err="1"/>
                  <a:t>ext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/>
                  <a:t> 0)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7021" r="-741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PE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KE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W</a:t>
            </a:r>
            <a:r>
              <a:rPr lang="en-US" baseline="-25000" dirty="0" err="1"/>
              <a:t>ext</a:t>
            </a:r>
            <a:r>
              <a:rPr lang="en-US" dirty="0"/>
              <a:t>= </a:t>
            </a:r>
            <a:r>
              <a:rPr lang="en-US" dirty="0" err="1"/>
              <a:t>PE</a:t>
            </a:r>
            <a:r>
              <a:rPr lang="en-US" baseline="-25000" dirty="0" err="1"/>
              <a:t>f</a:t>
            </a:r>
            <a:r>
              <a:rPr lang="en-US" dirty="0"/>
              <a:t> + </a:t>
            </a:r>
            <a:r>
              <a:rPr lang="en-US" dirty="0" err="1"/>
              <a:t>KE</a:t>
            </a:r>
            <a:r>
              <a:rPr lang="en-US" baseline="-25000" dirty="0" err="1"/>
              <a:t>f</a:t>
            </a:r>
            <a:endParaRPr lang="en-US" baseline="-25000" dirty="0"/>
          </a:p>
          <a:p>
            <a:pPr marL="0" indent="0" algn="ctr">
              <a:buNone/>
            </a:pPr>
            <a:endParaRPr lang="en-US" baseline="-25000" dirty="0"/>
          </a:p>
          <a:p>
            <a:pPr>
              <a:buFont typeface="Arial" charset="0"/>
              <a:buChar char="•"/>
            </a:pPr>
            <a:r>
              <a:rPr lang="en-US" dirty="0"/>
              <a:t>A paratrooper falling with a parachute open</a:t>
            </a:r>
          </a:p>
          <a:p>
            <a:pPr>
              <a:buFont typeface="Arial" charset="0"/>
              <a:buChar char="•"/>
            </a:pPr>
            <a:r>
              <a:rPr lang="en-US" dirty="0"/>
              <a:t>Sliding down a sliding board</a:t>
            </a:r>
          </a:p>
          <a:p>
            <a:pPr>
              <a:buFont typeface="Arial" charset="0"/>
              <a:buChar char="•"/>
            </a:pPr>
            <a:r>
              <a:rPr lang="en-US" dirty="0"/>
              <a:t>A car slowing to a stop or speeding up by the brakes or the engine</a:t>
            </a:r>
          </a:p>
          <a:p>
            <a:pPr>
              <a:buFont typeface="Arial" charset="0"/>
              <a:buChar char="•"/>
            </a:pPr>
            <a:r>
              <a:rPr lang="en-US" dirty="0"/>
              <a:t>Peddling a bike up a hill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94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EC20-CC97-4281-9871-990AB9FD8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1,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4B458-CA89-4CD9-9FD0-93BB982EE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fast can a 30kg child go by the bottom of a frictionless sliding board that is 3.0m tall and 6.0m long?</a:t>
            </a:r>
          </a:p>
          <a:p>
            <a:r>
              <a:rPr lang="en-US" dirty="0"/>
              <a:t>If the child is only going 4.0m/s at the bottom of a real 3.0m tall, 6.0m long slide, how strong was the friction force on the child?</a:t>
            </a:r>
          </a:p>
        </p:txBody>
      </p:sp>
    </p:spTree>
    <p:extLst>
      <p:ext uri="{BB962C8B-B14F-4D97-AF65-F5344CB8AC3E}">
        <p14:creationId xmlns:p14="http://schemas.microsoft.com/office/powerpoint/2010/main" val="75515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3FEF9-AC02-4667-A23C-94656D55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26329-9B15-4DFF-805D-BDED8814D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athlete can exert a force of 300N horizontally to </a:t>
            </a:r>
            <a:r>
              <a:rPr lang="en-US"/>
              <a:t>a 90kg blocking </a:t>
            </a:r>
            <a:r>
              <a:rPr lang="en-US" dirty="0"/>
              <a:t>sled that is initially at rest, but a friction force of 250N acts on the sled also, how fast can the athlete get the sled moving in 5.0m?</a:t>
            </a:r>
          </a:p>
        </p:txBody>
      </p:sp>
    </p:spTree>
    <p:extLst>
      <p:ext uri="{BB962C8B-B14F-4D97-AF65-F5344CB8AC3E}">
        <p14:creationId xmlns:p14="http://schemas.microsoft.com/office/powerpoint/2010/main" val="316881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DEAC4-099A-474A-BE92-F06B8916E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9A049-266C-41B8-959B-616945B1F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wish to make riders feel a normal force as strong as the gravitational force on them when they are upside-down in the top of a circular roller coaster loop.  How many times taller is the start hill than the top </a:t>
            </a:r>
            <a:r>
              <a:rPr lang="en-US"/>
              <a:t>of the loop? </a:t>
            </a:r>
            <a:r>
              <a:rPr lang="en-US" dirty="0"/>
              <a:t>Assume no friction or drag.</a:t>
            </a:r>
          </a:p>
        </p:txBody>
      </p:sp>
    </p:spTree>
    <p:extLst>
      <p:ext uri="{BB962C8B-B14F-4D97-AF65-F5344CB8AC3E}">
        <p14:creationId xmlns:p14="http://schemas.microsoft.com/office/powerpoint/2010/main" val="53344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2B088-3217-4541-B413-ADC28A10A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Helpful steps to solving problems with</a:t>
            </a:r>
            <a:br>
              <a:rPr lang="en-US" dirty="0"/>
            </a:br>
            <a:r>
              <a:rPr lang="en-US" dirty="0" err="1"/>
              <a:t>PE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KE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W</a:t>
            </a:r>
            <a:r>
              <a:rPr lang="en-US" baseline="-25000" dirty="0" err="1"/>
              <a:t>ext</a:t>
            </a:r>
            <a:r>
              <a:rPr lang="en-US" dirty="0"/>
              <a:t>= </a:t>
            </a:r>
            <a:r>
              <a:rPr lang="en-US" dirty="0" err="1"/>
              <a:t>PE</a:t>
            </a:r>
            <a:r>
              <a:rPr lang="en-US" baseline="-25000" dirty="0" err="1"/>
              <a:t>f</a:t>
            </a:r>
            <a:r>
              <a:rPr lang="en-US" dirty="0"/>
              <a:t> + </a:t>
            </a:r>
            <a:r>
              <a:rPr lang="en-US" dirty="0" err="1"/>
              <a:t>KE</a:t>
            </a:r>
            <a:r>
              <a:rPr lang="en-US" baseline="-25000" dirty="0" err="1"/>
              <a:t>f</a:t>
            </a:r>
            <a:br>
              <a:rPr lang="en-US" baseline="-25000" dirty="0"/>
            </a:b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FF7F-F787-476C-A11A-793BFE2D2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sketch.</a:t>
            </a:r>
          </a:p>
          <a:p>
            <a:r>
              <a:rPr lang="en-US" dirty="0"/>
              <a:t>Label all the things you know on the sketch.</a:t>
            </a:r>
          </a:p>
          <a:p>
            <a:r>
              <a:rPr lang="en-US" dirty="0"/>
              <a:t>Make the height zero at the lowest point, UNLESS the problem has already noted you are computing things </a:t>
            </a:r>
            <a:r>
              <a:rPr lang="en-US" i="1" dirty="0"/>
              <a:t>relative to a certain vertical position</a:t>
            </a:r>
            <a:r>
              <a:rPr lang="en-US" dirty="0"/>
              <a:t>.</a:t>
            </a:r>
          </a:p>
          <a:p>
            <a:r>
              <a:rPr lang="en-US" dirty="0"/>
              <a:t>Remember the individual formulas for PE, KE, W</a:t>
            </a:r>
          </a:p>
        </p:txBody>
      </p:sp>
    </p:spTree>
    <p:extLst>
      <p:ext uri="{BB962C8B-B14F-4D97-AF65-F5344CB8AC3E}">
        <p14:creationId xmlns:p14="http://schemas.microsoft.com/office/powerpoint/2010/main" val="99673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44BB-742E-4C12-84A2-89AAC326A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639A1-5BF2-4AC7-ABC1-69D7DCFB7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Objective:  Determine one’s own power output while climbing a flight of stairs, at a </a:t>
            </a:r>
            <a:r>
              <a:rPr lang="en-US"/>
              <a:t>constant speed.</a:t>
            </a:r>
            <a:endParaRPr lang="en-US" dirty="0"/>
          </a:p>
          <a:p>
            <a:r>
              <a:rPr lang="en-US" dirty="0"/>
              <a:t>Report:</a:t>
            </a:r>
          </a:p>
          <a:p>
            <a:pPr lvl="1"/>
            <a:r>
              <a:rPr lang="en-US" dirty="0"/>
              <a:t>Word problem that includes all measurements.</a:t>
            </a:r>
          </a:p>
          <a:p>
            <a:pPr lvl="1"/>
            <a:r>
              <a:rPr lang="en-US" dirty="0"/>
              <a:t>Solution with succinct explanations</a:t>
            </a:r>
          </a:p>
          <a:p>
            <a:pPr lvl="1"/>
            <a:r>
              <a:rPr lang="en-US" dirty="0"/>
              <a:t>Answer written in one sentence (include the value in watts AND horsepower)</a:t>
            </a:r>
          </a:p>
        </p:txBody>
      </p:sp>
    </p:spTree>
    <p:extLst>
      <p:ext uri="{BB962C8B-B14F-4D97-AF65-F5344CB8AC3E}">
        <p14:creationId xmlns:p14="http://schemas.microsoft.com/office/powerpoint/2010/main" val="305103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5977E18A3A12488AAA9666C46A216D" ma:contentTypeVersion="1" ma:contentTypeDescription="Create a new document." ma:contentTypeScope="" ma:versionID="fb65b05ac02823b077958044bc2b57e1">
  <xsd:schema xmlns:xsd="http://www.w3.org/2001/XMLSchema" xmlns:xs="http://www.w3.org/2001/XMLSchema" xmlns:p="http://schemas.microsoft.com/office/2006/metadata/properties" xmlns:ns3="830af3a2-2a75-48ef-a34f-230c95d7a199" targetNamespace="http://schemas.microsoft.com/office/2006/metadata/properties" ma:root="true" ma:fieldsID="9a9e1c0eb44bf423e4450d5ec36935a3" ns3:_="">
    <xsd:import namespace="830af3a2-2a75-48ef-a34f-230c95d7a199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0af3a2-2a75-48ef-a34f-230c95d7a1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EE77DE-DD92-4577-BFAF-1DE4CABC5085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830af3a2-2a75-48ef-a34f-230c95d7a199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E8C02AE-324C-45B4-B26F-E63E3DEF13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0af3a2-2a75-48ef-a34f-230c95d7a1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DA0A1D-874C-4206-A455-554BC441FC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457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Mechanical Energy</vt:lpstr>
      <vt:lpstr>Mechanical Energy is…</vt:lpstr>
      <vt:lpstr>(fairly good) Examples of Mechanical energy being conserved…(Wext= 0)</vt:lpstr>
      <vt:lpstr>Examples of Mechanical energy NOT being conserved…(Wext≠ 0)</vt:lpstr>
      <vt:lpstr>Ex 1, 2</vt:lpstr>
      <vt:lpstr>Ex 3</vt:lpstr>
      <vt:lpstr>Ex 4</vt:lpstr>
      <vt:lpstr>Helpful steps to solving problems with PEi + KEi + Wext= PEf + KEf  </vt:lpstr>
      <vt:lpstr>Power Lab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Mechanical Energy</dc:title>
  <dc:creator>SMITH, IAN</dc:creator>
  <cp:lastModifiedBy>SMITH, IAN</cp:lastModifiedBy>
  <cp:revision>4</cp:revision>
  <dcterms:created xsi:type="dcterms:W3CDTF">2012-01-05T16:23:24Z</dcterms:created>
  <dcterms:modified xsi:type="dcterms:W3CDTF">2019-05-20T13:36:03Z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0x010100AC5977E18A3A12488AAA9666C46A216D</vt:lpwstr>
  </property>
  <property fmtid="{D5CDD505-2E9C-101B-9397-08002B2CF9AE}" pid="3" name="IsMyDocuments">
    <vt:bool>true</vt:bool>
  </property>
</Properties>
</file>